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4"/>
  </p:notesMasterIdLst>
  <p:handoutMasterIdLst>
    <p:handoutMasterId r:id="rId15"/>
  </p:handoutMasterIdLst>
  <p:sldIdLst>
    <p:sldId id="256" r:id="rId5"/>
    <p:sldId id="261" r:id="rId6"/>
    <p:sldId id="258" r:id="rId7"/>
    <p:sldId id="262" r:id="rId8"/>
    <p:sldId id="263" r:id="rId9"/>
    <p:sldId id="264" r:id="rId10"/>
    <p:sldId id="265" r:id="rId11"/>
    <p:sldId id="266" r:id="rId12"/>
    <p:sldId id="26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12/17/2023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 </a:t>
            </a:r>
            <a:r>
              <a:rPr lang="en-IN" dirty="0" err="1"/>
              <a:t>fac</a:t>
            </a:r>
            <a:r>
              <a:rPr lang="en-IN" dirty="0"/>
              <a:t> auth… turn on auto updates… more than 90% cyber </a:t>
            </a:r>
            <a:r>
              <a:rPr lang="en-IN" dirty="0" err="1"/>
              <a:t>attcks</a:t>
            </a:r>
            <a:r>
              <a:rPr lang="en-IN" dirty="0"/>
              <a:t> start with phishing email… password manager to store and gen unique pass…</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2207802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12/17/2023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12/17/2023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12/17/2023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12/17/2023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12/17/2023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bbeysecurity.co.uk/invest-security-new-year/cyber-security-hacker/" TargetMode="External"/><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hyperlink" Target="https://indiancyberinstitute.com/courses/ethical-hacking-cyber-security-ehcsp/" TargetMode="Externa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hyperlink" Target="https://www.wallarm.com/what/what-is-eavesdropping-attack-definition-types-and-prevention" TargetMode="External"/><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blog.wealthconservatory.com/blog/phishing-scams" TargetMode="Externa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spysmarts.com/avoid-cyber-bullying-attacks-youre-likely-face/" TargetMode="External"/><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cyberscoop.com/verizon-2018-dbir-ransomware-phishing-pretexting/" TargetMode="External"/><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Cyber crime</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By navneeth, Nishanth and anurag</a:t>
            </a:r>
          </a:p>
        </p:txBody>
      </p:sp>
    </p:spTree>
    <p:extLst>
      <p:ext uri="{BB962C8B-B14F-4D97-AF65-F5344CB8AC3E}">
        <p14:creationId xmlns:p14="http://schemas.microsoft.com/office/powerpoint/2010/main" val="148770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p:txBody>
          <a:bodyPr>
            <a:normAutofit/>
          </a:bodyPr>
          <a:lstStyle/>
          <a:p>
            <a:r>
              <a:rPr lang="en-US" dirty="0">
                <a:solidFill>
                  <a:srgbClr val="FFFEFF"/>
                </a:solidFill>
              </a:rPr>
              <a:t>What is cyber crime?</a:t>
            </a:r>
          </a:p>
        </p:txBody>
      </p:sp>
      <p:sp>
        <p:nvSpPr>
          <p:cNvPr id="6" name="Content Placeholder 5">
            <a:extLst>
              <a:ext uri="{FF2B5EF4-FFF2-40B4-BE49-F238E27FC236}">
                <a16:creationId xmlns:a16="http://schemas.microsoft.com/office/drawing/2014/main" id="{461C4A0F-6AF6-A5FA-C0FD-7AF4B96837F3}"/>
              </a:ext>
            </a:extLst>
          </p:cNvPr>
          <p:cNvSpPr>
            <a:spLocks noGrp="1"/>
          </p:cNvSpPr>
          <p:nvPr>
            <p:ph idx="1"/>
          </p:nvPr>
        </p:nvSpPr>
        <p:spPr/>
        <p:txBody>
          <a:bodyPr>
            <a:normAutofit/>
          </a:bodyPr>
          <a:lstStyle/>
          <a:p>
            <a:r>
              <a:rPr lang="en-US" sz="2400" b="0" i="0" dirty="0">
                <a:effectLst/>
                <a:latin typeface="+mj-lt"/>
              </a:rPr>
              <a:t>Cybercrime is any criminal activity that involves a computer, networked device or a network.</a:t>
            </a:r>
          </a:p>
          <a:p>
            <a:endParaRPr lang="en-US" sz="2400" dirty="0">
              <a:solidFill>
                <a:srgbClr val="666666"/>
              </a:solidFill>
              <a:latin typeface="Arial" panose="020B0604020202020204" pitchFamily="34" charset="0"/>
            </a:endParaRPr>
          </a:p>
          <a:p>
            <a:r>
              <a:rPr lang="en-US" sz="2400" dirty="0"/>
              <a:t>Most cybercrime is committed by cybercriminals or hackers who want to make money.</a:t>
            </a:r>
            <a:endParaRPr lang="en-IN" sz="2400" dirty="0"/>
          </a:p>
        </p:txBody>
      </p:sp>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hacking</a:t>
            </a:r>
          </a:p>
        </p:txBody>
      </p:sp>
      <p:sp>
        <p:nvSpPr>
          <p:cNvPr id="4" name="Content Placeholder 3">
            <a:extLst>
              <a:ext uri="{FF2B5EF4-FFF2-40B4-BE49-F238E27FC236}">
                <a16:creationId xmlns:a16="http://schemas.microsoft.com/office/drawing/2014/main" id="{F0872E72-09EF-0902-3FFD-FEB0212F8780}"/>
              </a:ext>
            </a:extLst>
          </p:cNvPr>
          <p:cNvSpPr>
            <a:spLocks noGrp="1"/>
          </p:cNvSpPr>
          <p:nvPr>
            <p:ph sz="half" idx="1"/>
          </p:nvPr>
        </p:nvSpPr>
        <p:spPr>
          <a:xfrm>
            <a:off x="394581" y="2227243"/>
            <a:ext cx="8394856" cy="4630757"/>
          </a:xfrm>
        </p:spPr>
        <p:txBody>
          <a:bodyPr>
            <a:normAutofit/>
          </a:bodyPr>
          <a:lstStyle/>
          <a:p>
            <a:r>
              <a:rPr lang="en-IN" sz="2000" dirty="0"/>
              <a:t>Hacking </a:t>
            </a:r>
            <a:r>
              <a:rPr lang="en-US" sz="2000" dirty="0"/>
              <a:t>is the act of compromising digital devices and networks through unauthorized access to an account or computer system. Hacking is not always a malicious act, but it is most commonly associated with illegal activity and data theft by cyber criminals.</a:t>
            </a:r>
          </a:p>
          <a:p>
            <a:r>
              <a:rPr lang="en-US" sz="2000" dirty="0"/>
              <a:t>Misuse of devices like computers, smartphones, tablets, and networks to cause damage to or corrupt systems, gather information on users, steal data and documents, or disrupt data-related activity.</a:t>
            </a:r>
          </a:p>
          <a:p>
            <a:r>
              <a:rPr lang="en-US" sz="2000" dirty="0"/>
              <a:t>It is a multibillion-dollar industry with extremely sophisticated and successful techniques.</a:t>
            </a:r>
          </a:p>
          <a:p>
            <a:pPr marL="0" indent="0">
              <a:buNone/>
            </a:pPr>
            <a:endParaRPr lang="en-US" sz="2000" dirty="0"/>
          </a:p>
          <a:p>
            <a:pPr marL="0" indent="0">
              <a:buNone/>
            </a:pPr>
            <a:endParaRPr lang="en-US" sz="2000" dirty="0"/>
          </a:p>
          <a:p>
            <a:endParaRPr lang="en-US" sz="2000" dirty="0"/>
          </a:p>
          <a:p>
            <a:endParaRPr lang="en-IN" sz="2000" dirty="0"/>
          </a:p>
        </p:txBody>
      </p:sp>
      <p:pic>
        <p:nvPicPr>
          <p:cNvPr id="8" name="Content Placeholder 7">
            <a:extLst>
              <a:ext uri="{FF2B5EF4-FFF2-40B4-BE49-F238E27FC236}">
                <a16:creationId xmlns:a16="http://schemas.microsoft.com/office/drawing/2014/main" id="{402E0FF9-8903-EB86-9979-2CDD779CC6C9}"/>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9113672" y="2227243"/>
            <a:ext cx="2497137" cy="1666790"/>
          </a:xfrm>
        </p:spPr>
      </p:pic>
      <p:pic>
        <p:nvPicPr>
          <p:cNvPr id="12" name="Picture 11">
            <a:extLst>
              <a:ext uri="{FF2B5EF4-FFF2-40B4-BE49-F238E27FC236}">
                <a16:creationId xmlns:a16="http://schemas.microsoft.com/office/drawing/2014/main" id="{320BD8F3-2456-6B45-E88D-4BA6B3CAC02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46699" y="4403286"/>
            <a:ext cx="2831082" cy="1987420"/>
          </a:xfrm>
          <a:prstGeom prst="rect">
            <a:avLst/>
          </a:prstGeom>
        </p:spPr>
      </p:pic>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Eavesdropping</a:t>
            </a:r>
          </a:p>
        </p:txBody>
      </p:sp>
      <p:sp>
        <p:nvSpPr>
          <p:cNvPr id="4" name="Content Placeholder 3">
            <a:extLst>
              <a:ext uri="{FF2B5EF4-FFF2-40B4-BE49-F238E27FC236}">
                <a16:creationId xmlns:a16="http://schemas.microsoft.com/office/drawing/2014/main" id="{F0872E72-09EF-0902-3FFD-FEB0212F8780}"/>
              </a:ext>
            </a:extLst>
          </p:cNvPr>
          <p:cNvSpPr>
            <a:spLocks noGrp="1"/>
          </p:cNvSpPr>
          <p:nvPr>
            <p:ph sz="half" idx="1"/>
          </p:nvPr>
        </p:nvSpPr>
        <p:spPr>
          <a:xfrm>
            <a:off x="394581" y="2227243"/>
            <a:ext cx="8394856" cy="4630757"/>
          </a:xfrm>
        </p:spPr>
        <p:txBody>
          <a:bodyPr>
            <a:normAutofit/>
          </a:bodyPr>
          <a:lstStyle/>
          <a:p>
            <a:r>
              <a:rPr lang="en-US" sz="2000" dirty="0"/>
              <a:t>An eavesdropping attack occurs when a hacker intercepts, deletes, or modifies data that is transmitted between two devices.</a:t>
            </a:r>
          </a:p>
          <a:p>
            <a:r>
              <a:rPr lang="en-US" sz="2000" dirty="0"/>
              <a:t>Relies on unsecured network communications to access data in transit between devices.</a:t>
            </a:r>
          </a:p>
          <a:p>
            <a:r>
              <a:rPr lang="en-US" sz="2000" dirty="0"/>
              <a:t>The data is transmitted across an open network, which gives an attacker the opportunity to exploit a vulnerability and intercept it via various methods.</a:t>
            </a:r>
          </a:p>
          <a:p>
            <a:pPr marL="0" indent="0">
              <a:buNone/>
            </a:pPr>
            <a:endParaRPr lang="en-US" sz="2000" dirty="0"/>
          </a:p>
          <a:p>
            <a:endParaRPr lang="en-US" sz="2000" dirty="0"/>
          </a:p>
          <a:p>
            <a:endParaRPr lang="en-IN" sz="2000" dirty="0"/>
          </a:p>
        </p:txBody>
      </p:sp>
      <p:pic>
        <p:nvPicPr>
          <p:cNvPr id="7" name="Content Placeholder 6">
            <a:extLst>
              <a:ext uri="{FF2B5EF4-FFF2-40B4-BE49-F238E27FC236}">
                <a16:creationId xmlns:a16="http://schemas.microsoft.com/office/drawing/2014/main" id="{555DD014-53A5-4A9B-9E51-E8E493E2040B}"/>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14590" t="9451" r="14590"/>
          <a:stretch/>
        </p:blipFill>
        <p:spPr>
          <a:xfrm>
            <a:off x="8606677" y="3013788"/>
            <a:ext cx="3478186" cy="2329192"/>
          </a:xfrm>
        </p:spPr>
      </p:pic>
    </p:spTree>
    <p:extLst>
      <p:ext uri="{BB962C8B-B14F-4D97-AF65-F5344CB8AC3E}">
        <p14:creationId xmlns:p14="http://schemas.microsoft.com/office/powerpoint/2010/main" val="215724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phishing</a:t>
            </a:r>
          </a:p>
        </p:txBody>
      </p:sp>
      <p:sp>
        <p:nvSpPr>
          <p:cNvPr id="4" name="Content Placeholder 3">
            <a:extLst>
              <a:ext uri="{FF2B5EF4-FFF2-40B4-BE49-F238E27FC236}">
                <a16:creationId xmlns:a16="http://schemas.microsoft.com/office/drawing/2014/main" id="{F0872E72-09EF-0902-3FFD-FEB0212F8780}"/>
              </a:ext>
            </a:extLst>
          </p:cNvPr>
          <p:cNvSpPr>
            <a:spLocks noGrp="1"/>
          </p:cNvSpPr>
          <p:nvPr>
            <p:ph sz="half" idx="1"/>
          </p:nvPr>
        </p:nvSpPr>
        <p:spPr>
          <a:xfrm>
            <a:off x="394581" y="1717990"/>
            <a:ext cx="8394856" cy="4630757"/>
          </a:xfrm>
        </p:spPr>
        <p:txBody>
          <a:bodyPr>
            <a:normAutofit/>
          </a:bodyPr>
          <a:lstStyle/>
          <a:p>
            <a:endParaRPr lang="en-US" sz="2000" dirty="0"/>
          </a:p>
          <a:p>
            <a:r>
              <a:rPr lang="en-US" sz="2000" dirty="0"/>
              <a:t>Phishing is a cybercrime in which a target or targets are contacted by email, telephone or text message by someone posing as a legitimate institution to lure individuals into providing sensitive data such as personally identifiable information, banking and credit card details, and passwords.</a:t>
            </a:r>
          </a:p>
          <a:p>
            <a:r>
              <a:rPr lang="en-US" sz="2000" dirty="0"/>
              <a:t>The information is then used to access important accounts and can result in identity theft and financial loss.</a:t>
            </a:r>
          </a:p>
          <a:p>
            <a:pPr marL="0" indent="0">
              <a:buNone/>
            </a:pPr>
            <a:endParaRPr lang="en-US" sz="2000" dirty="0"/>
          </a:p>
          <a:p>
            <a:endParaRPr lang="en-IN" sz="2000" dirty="0"/>
          </a:p>
        </p:txBody>
      </p:sp>
      <p:pic>
        <p:nvPicPr>
          <p:cNvPr id="8" name="Content Placeholder 7">
            <a:extLst>
              <a:ext uri="{FF2B5EF4-FFF2-40B4-BE49-F238E27FC236}">
                <a16:creationId xmlns:a16="http://schemas.microsoft.com/office/drawing/2014/main" id="{1D05785A-5F73-7A09-6F80-E365CF82A026}"/>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8696132" y="2706322"/>
            <a:ext cx="3401914" cy="2416022"/>
          </a:xfrm>
        </p:spPr>
      </p:pic>
    </p:spTree>
    <p:extLst>
      <p:ext uri="{BB962C8B-B14F-4D97-AF65-F5344CB8AC3E}">
        <p14:creationId xmlns:p14="http://schemas.microsoft.com/office/powerpoint/2010/main" val="348218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Cyber bullying</a:t>
            </a:r>
          </a:p>
        </p:txBody>
      </p:sp>
      <p:sp>
        <p:nvSpPr>
          <p:cNvPr id="4" name="Content Placeholder 3">
            <a:extLst>
              <a:ext uri="{FF2B5EF4-FFF2-40B4-BE49-F238E27FC236}">
                <a16:creationId xmlns:a16="http://schemas.microsoft.com/office/drawing/2014/main" id="{F0872E72-09EF-0902-3FFD-FEB0212F8780}"/>
              </a:ext>
            </a:extLst>
          </p:cNvPr>
          <p:cNvSpPr>
            <a:spLocks noGrp="1"/>
          </p:cNvSpPr>
          <p:nvPr>
            <p:ph sz="half" idx="1"/>
          </p:nvPr>
        </p:nvSpPr>
        <p:spPr>
          <a:xfrm>
            <a:off x="394581" y="1717990"/>
            <a:ext cx="8394856" cy="4630757"/>
          </a:xfrm>
        </p:spPr>
        <p:txBody>
          <a:bodyPr>
            <a:normAutofit/>
          </a:bodyPr>
          <a:lstStyle/>
          <a:p>
            <a:endParaRPr lang="en-US" sz="2000" dirty="0"/>
          </a:p>
          <a:p>
            <a:r>
              <a:rPr lang="en-US" sz="2000" dirty="0"/>
              <a:t>Cyberbullying is the use of technology to harass, threaten, embarrass, or target another person. Online threats and mean, aggressive, or rude texts, tweets, posts, or messages all count. So does posting personal information, pictures, or videos designed to hurt or embarrass someone else.</a:t>
            </a:r>
          </a:p>
          <a:p>
            <a:r>
              <a:rPr lang="en-US" sz="2000" dirty="0"/>
              <a:t>The police could get involved, and bullies may face serious penalties.</a:t>
            </a:r>
          </a:p>
          <a:p>
            <a:r>
              <a:rPr lang="en-US" sz="2000" dirty="0"/>
              <a:t>Intimidation or mean comments that focus on things like a person's gender, religion, sexual orientation, race, or physical differences count as discrimination, which is against the law in many states.</a:t>
            </a:r>
          </a:p>
          <a:p>
            <a:endParaRPr lang="en-IN" sz="2000" dirty="0"/>
          </a:p>
        </p:txBody>
      </p:sp>
      <p:pic>
        <p:nvPicPr>
          <p:cNvPr id="7" name="Content Placeholder 6">
            <a:extLst>
              <a:ext uri="{FF2B5EF4-FFF2-40B4-BE49-F238E27FC236}">
                <a16:creationId xmlns:a16="http://schemas.microsoft.com/office/drawing/2014/main" id="{E5109D6B-DF59-4B40-C1A0-09CC087838B8}"/>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8561744" y="2892490"/>
            <a:ext cx="3536392" cy="2124059"/>
          </a:xfrm>
        </p:spPr>
      </p:pic>
    </p:spTree>
    <p:extLst>
      <p:ext uri="{BB962C8B-B14F-4D97-AF65-F5344CB8AC3E}">
        <p14:creationId xmlns:p14="http://schemas.microsoft.com/office/powerpoint/2010/main" val="2232927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Ransomware</a:t>
            </a:r>
          </a:p>
        </p:txBody>
      </p:sp>
      <p:sp>
        <p:nvSpPr>
          <p:cNvPr id="4" name="Content Placeholder 3">
            <a:extLst>
              <a:ext uri="{FF2B5EF4-FFF2-40B4-BE49-F238E27FC236}">
                <a16:creationId xmlns:a16="http://schemas.microsoft.com/office/drawing/2014/main" id="{F0872E72-09EF-0902-3FFD-FEB0212F8780}"/>
              </a:ext>
            </a:extLst>
          </p:cNvPr>
          <p:cNvSpPr>
            <a:spLocks noGrp="1"/>
          </p:cNvSpPr>
          <p:nvPr>
            <p:ph sz="half" idx="1"/>
          </p:nvPr>
        </p:nvSpPr>
        <p:spPr>
          <a:xfrm>
            <a:off x="394581" y="1717990"/>
            <a:ext cx="8394856" cy="4630757"/>
          </a:xfrm>
        </p:spPr>
        <p:txBody>
          <a:bodyPr>
            <a:normAutofit/>
          </a:bodyPr>
          <a:lstStyle/>
          <a:p>
            <a:endParaRPr lang="en-US" sz="2000" dirty="0"/>
          </a:p>
          <a:p>
            <a:r>
              <a:rPr lang="en-US" sz="2000" dirty="0"/>
              <a:t>Ransomware is malware that employs encryption to hold a victim’s information at ransom.</a:t>
            </a:r>
          </a:p>
          <a:p>
            <a:r>
              <a:rPr lang="en-US" sz="2000" dirty="0"/>
              <a:t>A user or organization’s critical data is encrypted so that they cannot access files, databases, or applications. A ransom is then demanded to provide access.</a:t>
            </a:r>
          </a:p>
          <a:p>
            <a:r>
              <a:rPr lang="en-US" sz="2000" dirty="0"/>
              <a:t>It is a growing threat, generating billions of dollars in payments to cybercriminals and inflicting significant damage and expenses for businesses and governmental organizations.</a:t>
            </a:r>
            <a:endParaRPr lang="en-IN" sz="2000" dirty="0"/>
          </a:p>
        </p:txBody>
      </p:sp>
      <p:pic>
        <p:nvPicPr>
          <p:cNvPr id="8" name="Content Placeholder 7">
            <a:extLst>
              <a:ext uri="{FF2B5EF4-FFF2-40B4-BE49-F238E27FC236}">
                <a16:creationId xmlns:a16="http://schemas.microsoft.com/office/drawing/2014/main" id="{7054DACD-3A1B-6817-F71B-DDADF58F4878}"/>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8706991" y="2678821"/>
            <a:ext cx="3417233" cy="1921662"/>
          </a:xfrm>
        </p:spPr>
      </p:pic>
    </p:spTree>
    <p:extLst>
      <p:ext uri="{BB962C8B-B14F-4D97-AF65-F5344CB8AC3E}">
        <p14:creationId xmlns:p14="http://schemas.microsoft.com/office/powerpoint/2010/main" val="2949732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3974E-ACA6-308C-4BEA-BDE808E01D53}"/>
              </a:ext>
            </a:extLst>
          </p:cNvPr>
          <p:cNvSpPr>
            <a:spLocks noGrp="1"/>
          </p:cNvSpPr>
          <p:nvPr>
            <p:ph type="title"/>
          </p:nvPr>
        </p:nvSpPr>
        <p:spPr/>
        <p:txBody>
          <a:bodyPr/>
          <a:lstStyle/>
          <a:p>
            <a:r>
              <a:rPr lang="en-IN" dirty="0"/>
              <a:t>How to be safe from cyber attacks</a:t>
            </a:r>
          </a:p>
        </p:txBody>
      </p:sp>
      <p:pic>
        <p:nvPicPr>
          <p:cNvPr id="5" name="Content Placeholder 4">
            <a:extLst>
              <a:ext uri="{FF2B5EF4-FFF2-40B4-BE49-F238E27FC236}">
                <a16:creationId xmlns:a16="http://schemas.microsoft.com/office/drawing/2014/main" id="{5C713EDE-8FD6-7D63-795F-345D749B74BF}"/>
              </a:ext>
            </a:extLst>
          </p:cNvPr>
          <p:cNvPicPr>
            <a:picLocks noGrp="1" noChangeAspect="1"/>
          </p:cNvPicPr>
          <p:nvPr>
            <p:ph idx="1"/>
          </p:nvPr>
        </p:nvPicPr>
        <p:blipFill>
          <a:blip r:embed="rId3"/>
          <a:stretch>
            <a:fillRect/>
          </a:stretch>
        </p:blipFill>
        <p:spPr>
          <a:xfrm>
            <a:off x="581192" y="2179211"/>
            <a:ext cx="2987299" cy="2499577"/>
          </a:xfrm>
        </p:spPr>
      </p:pic>
      <p:pic>
        <p:nvPicPr>
          <p:cNvPr id="7" name="Picture 6">
            <a:extLst>
              <a:ext uri="{FF2B5EF4-FFF2-40B4-BE49-F238E27FC236}">
                <a16:creationId xmlns:a16="http://schemas.microsoft.com/office/drawing/2014/main" id="{E160D561-80E5-73E6-5FB0-5B928D4125AF}"/>
              </a:ext>
            </a:extLst>
          </p:cNvPr>
          <p:cNvPicPr>
            <a:picLocks noChangeAspect="1"/>
          </p:cNvPicPr>
          <p:nvPr/>
        </p:nvPicPr>
        <p:blipFill>
          <a:blip r:embed="rId4"/>
          <a:stretch>
            <a:fillRect/>
          </a:stretch>
        </p:blipFill>
        <p:spPr>
          <a:xfrm>
            <a:off x="4602350" y="2163969"/>
            <a:ext cx="2987299" cy="2339543"/>
          </a:xfrm>
          <a:prstGeom prst="rect">
            <a:avLst/>
          </a:prstGeom>
        </p:spPr>
      </p:pic>
      <p:pic>
        <p:nvPicPr>
          <p:cNvPr id="9" name="Picture 8">
            <a:extLst>
              <a:ext uri="{FF2B5EF4-FFF2-40B4-BE49-F238E27FC236}">
                <a16:creationId xmlns:a16="http://schemas.microsoft.com/office/drawing/2014/main" id="{BC69B5EC-095D-C7CA-1F19-5820D06A363A}"/>
              </a:ext>
            </a:extLst>
          </p:cNvPr>
          <p:cNvPicPr>
            <a:picLocks noChangeAspect="1"/>
          </p:cNvPicPr>
          <p:nvPr/>
        </p:nvPicPr>
        <p:blipFill>
          <a:blip r:embed="rId5"/>
          <a:stretch>
            <a:fillRect/>
          </a:stretch>
        </p:blipFill>
        <p:spPr>
          <a:xfrm>
            <a:off x="8623508" y="2148727"/>
            <a:ext cx="2972058" cy="2370025"/>
          </a:xfrm>
          <a:prstGeom prst="rect">
            <a:avLst/>
          </a:prstGeom>
        </p:spPr>
      </p:pic>
      <p:pic>
        <p:nvPicPr>
          <p:cNvPr id="11" name="Picture 10">
            <a:extLst>
              <a:ext uri="{FF2B5EF4-FFF2-40B4-BE49-F238E27FC236}">
                <a16:creationId xmlns:a16="http://schemas.microsoft.com/office/drawing/2014/main" id="{2CC979DD-F97F-712F-ED65-F4BFBDD13991}"/>
              </a:ext>
            </a:extLst>
          </p:cNvPr>
          <p:cNvPicPr>
            <a:picLocks noChangeAspect="1"/>
          </p:cNvPicPr>
          <p:nvPr/>
        </p:nvPicPr>
        <p:blipFill>
          <a:blip r:embed="rId6"/>
          <a:stretch>
            <a:fillRect/>
          </a:stretch>
        </p:blipFill>
        <p:spPr>
          <a:xfrm>
            <a:off x="4645600" y="4503512"/>
            <a:ext cx="2956816" cy="2248095"/>
          </a:xfrm>
          <a:prstGeom prst="rect">
            <a:avLst/>
          </a:prstGeom>
        </p:spPr>
      </p:pic>
    </p:spTree>
    <p:extLst>
      <p:ext uri="{BB962C8B-B14F-4D97-AF65-F5344CB8AC3E}">
        <p14:creationId xmlns:p14="http://schemas.microsoft.com/office/powerpoint/2010/main" val="2466030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6" name="Subtitle 5">
            <a:extLst>
              <a:ext uri="{FF2B5EF4-FFF2-40B4-BE49-F238E27FC236}">
                <a16:creationId xmlns:a16="http://schemas.microsoft.com/office/drawing/2014/main" id="{1220615D-F8A5-D801-883E-DE79F60D1070}"/>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501347425"/>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2D3C2F-55A5-48C0-9D5A-95C7FF0389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design</Template>
  <TotalTime>290</TotalTime>
  <Words>483</Words>
  <Application>Microsoft Office PowerPoint</Application>
  <PresentationFormat>Widescreen</PresentationFormat>
  <Paragraphs>38</Paragraphs>
  <Slides>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Gill Sans MT</vt:lpstr>
      <vt:lpstr>Wingdings 2</vt:lpstr>
      <vt:lpstr>Custom</vt:lpstr>
      <vt:lpstr>Cyber crime</vt:lpstr>
      <vt:lpstr>What is cyber crime?</vt:lpstr>
      <vt:lpstr>hacking</vt:lpstr>
      <vt:lpstr>Eavesdropping</vt:lpstr>
      <vt:lpstr>phishing</vt:lpstr>
      <vt:lpstr>Cyber bullying</vt:lpstr>
      <vt:lpstr>Ransomware</vt:lpstr>
      <vt:lpstr>How to be safe from cyber attacks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Navneeth Reddy</dc:creator>
  <cp:lastModifiedBy>Navneeth Reddy</cp:lastModifiedBy>
  <cp:revision>3</cp:revision>
  <dcterms:created xsi:type="dcterms:W3CDTF">2023-12-13T14:36:46Z</dcterms:created>
  <dcterms:modified xsi:type="dcterms:W3CDTF">2023-12-17T16:29:07Z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